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handoutMasterIdLst>
    <p:handoutMasterId r:id="rId20"/>
  </p:handoutMasterIdLst>
  <p:sldIdLst>
    <p:sldId id="256" r:id="rId2"/>
    <p:sldId id="257" r:id="rId3"/>
    <p:sldId id="267" r:id="rId4"/>
    <p:sldId id="268" r:id="rId5"/>
    <p:sldId id="269" r:id="rId6"/>
    <p:sldId id="270" r:id="rId7"/>
    <p:sldId id="271" r:id="rId8"/>
    <p:sldId id="286" r:id="rId9"/>
    <p:sldId id="278" r:id="rId10"/>
    <p:sldId id="279" r:id="rId11"/>
    <p:sldId id="280" r:id="rId12"/>
    <p:sldId id="281" r:id="rId13"/>
    <p:sldId id="282" r:id="rId14"/>
    <p:sldId id="283" r:id="rId15"/>
    <p:sldId id="284" r:id="rId16"/>
    <p:sldId id="285" r:id="rId17"/>
    <p:sldId id="266"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Sheet1!$B$30</c:f>
              <c:strCache>
                <c:ptCount val="1"/>
                <c:pt idx="0">
                  <c:v>Free and Reduced Rate</c:v>
                </c:pt>
              </c:strCache>
            </c:strRef>
          </c:tx>
          <c:invertIfNegative val="0"/>
          <c:dPt>
            <c:idx val="12"/>
            <c:invertIfNegative val="0"/>
            <c:bubble3D val="0"/>
            <c:spPr>
              <a:solidFill>
                <a:srgbClr val="7030A0"/>
              </a:solidFill>
            </c:spPr>
          </c:dPt>
          <c:dPt>
            <c:idx val="17"/>
            <c:invertIfNegative val="0"/>
            <c:bubble3D val="0"/>
            <c:spPr>
              <a:solidFill>
                <a:srgbClr val="FF0000"/>
              </a:solidFill>
            </c:spPr>
          </c:dPt>
          <c:dLbls>
            <c:txPr>
              <a:bodyPr/>
              <a:lstStyle/>
              <a:p>
                <a:pPr>
                  <a:defRPr sz="2000" b="1"/>
                </a:pPr>
                <a:endParaRPr lang="en-US"/>
              </a:p>
            </c:txPr>
            <c:showLegendKey val="0"/>
            <c:showVal val="1"/>
            <c:showCatName val="0"/>
            <c:showSerName val="0"/>
            <c:showPercent val="0"/>
            <c:showBubbleSize val="0"/>
            <c:showLeaderLines val="0"/>
          </c:dLbls>
          <c:cat>
            <c:strRef>
              <c:f>Sheet1!$A$31:$A$48</c:f>
              <c:strCache>
                <c:ptCount val="18"/>
                <c:pt idx="0">
                  <c:v>Sackets Harbor</c:v>
                </c:pt>
                <c:pt idx="1">
                  <c:v>Beaver River</c:v>
                </c:pt>
                <c:pt idx="2">
                  <c:v>General Brown</c:v>
                </c:pt>
                <c:pt idx="3">
                  <c:v>Thousand Islands</c:v>
                </c:pt>
                <c:pt idx="4">
                  <c:v>Town of Webb</c:v>
                </c:pt>
                <c:pt idx="5">
                  <c:v>Lowville</c:v>
                </c:pt>
                <c:pt idx="6">
                  <c:v>Indian River</c:v>
                </c:pt>
                <c:pt idx="7">
                  <c:v>Carthage</c:v>
                </c:pt>
                <c:pt idx="8">
                  <c:v>Copenhagen</c:v>
                </c:pt>
                <c:pt idx="9">
                  <c:v>South Jefferson</c:v>
                </c:pt>
                <c:pt idx="10">
                  <c:v>Adirondack</c:v>
                </c:pt>
                <c:pt idx="11">
                  <c:v>Lyme</c:v>
                </c:pt>
                <c:pt idx="12">
                  <c:v>NY State</c:v>
                </c:pt>
                <c:pt idx="13">
                  <c:v>La Fargeville</c:v>
                </c:pt>
                <c:pt idx="14">
                  <c:v>Alexandria Bay</c:v>
                </c:pt>
                <c:pt idx="15">
                  <c:v>Belleville Henderson</c:v>
                </c:pt>
                <c:pt idx="16">
                  <c:v>Watertown</c:v>
                </c:pt>
                <c:pt idx="17">
                  <c:v>South Lewis</c:v>
                </c:pt>
              </c:strCache>
            </c:strRef>
          </c:cat>
          <c:val>
            <c:numRef>
              <c:f>Sheet1!$B$31:$B$48</c:f>
              <c:numCache>
                <c:formatCode>General</c:formatCode>
                <c:ptCount val="18"/>
                <c:pt idx="0">
                  <c:v>36</c:v>
                </c:pt>
                <c:pt idx="1">
                  <c:v>42</c:v>
                </c:pt>
                <c:pt idx="2">
                  <c:v>43</c:v>
                </c:pt>
                <c:pt idx="3">
                  <c:v>43</c:v>
                </c:pt>
                <c:pt idx="4">
                  <c:v>44</c:v>
                </c:pt>
                <c:pt idx="5">
                  <c:v>45</c:v>
                </c:pt>
                <c:pt idx="6">
                  <c:v>47</c:v>
                </c:pt>
                <c:pt idx="7">
                  <c:v>47</c:v>
                </c:pt>
                <c:pt idx="8">
                  <c:v>47</c:v>
                </c:pt>
                <c:pt idx="9">
                  <c:v>48</c:v>
                </c:pt>
                <c:pt idx="10">
                  <c:v>51</c:v>
                </c:pt>
                <c:pt idx="11">
                  <c:v>52</c:v>
                </c:pt>
                <c:pt idx="12">
                  <c:v>53</c:v>
                </c:pt>
                <c:pt idx="13">
                  <c:v>54</c:v>
                </c:pt>
                <c:pt idx="14">
                  <c:v>55</c:v>
                </c:pt>
                <c:pt idx="15">
                  <c:v>58</c:v>
                </c:pt>
                <c:pt idx="16">
                  <c:v>64</c:v>
                </c:pt>
                <c:pt idx="17">
                  <c:v>64</c:v>
                </c:pt>
              </c:numCache>
            </c:numRef>
          </c:val>
        </c:ser>
        <c:dLbls>
          <c:showLegendKey val="0"/>
          <c:showVal val="0"/>
          <c:showCatName val="0"/>
          <c:showSerName val="0"/>
          <c:showPercent val="0"/>
          <c:showBubbleSize val="0"/>
        </c:dLbls>
        <c:gapWidth val="150"/>
        <c:axId val="8082560"/>
        <c:axId val="8084096"/>
      </c:barChart>
      <c:catAx>
        <c:axId val="8082560"/>
        <c:scaling>
          <c:orientation val="minMax"/>
        </c:scaling>
        <c:delete val="0"/>
        <c:axPos val="b"/>
        <c:majorTickMark val="out"/>
        <c:minorTickMark val="none"/>
        <c:tickLblPos val="nextTo"/>
        <c:crossAx val="8084096"/>
        <c:crosses val="autoZero"/>
        <c:auto val="1"/>
        <c:lblAlgn val="ctr"/>
        <c:lblOffset val="100"/>
        <c:noMultiLvlLbl val="0"/>
      </c:catAx>
      <c:valAx>
        <c:axId val="8084096"/>
        <c:scaling>
          <c:orientation val="minMax"/>
        </c:scaling>
        <c:delete val="0"/>
        <c:axPos val="l"/>
        <c:majorGridlines/>
        <c:numFmt formatCode="General" sourceLinked="1"/>
        <c:majorTickMark val="out"/>
        <c:minorTickMark val="none"/>
        <c:tickLblPos val="nextTo"/>
        <c:crossAx val="808256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C7FBF7B-8ADA-472A-83CE-02B19E2C347F}" type="datetimeFigureOut">
              <a:rPr lang="en-US" smtClean="0"/>
              <a:t>2/28/2018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9AE881F-1A86-461B-8367-9347B94DCC90}" type="slidenum">
              <a:rPr lang="en-US" smtClean="0"/>
              <a:t>‹#›</a:t>
            </a:fld>
            <a:endParaRPr lang="en-US" dirty="0"/>
          </a:p>
        </p:txBody>
      </p:sp>
    </p:spTree>
    <p:extLst>
      <p:ext uri="{BB962C8B-B14F-4D97-AF65-F5344CB8AC3E}">
        <p14:creationId xmlns:p14="http://schemas.microsoft.com/office/powerpoint/2010/main" val="1542119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ECFB7BB0-11C6-4492-AE66-34E5F60697E2}" type="datetimeFigureOut">
              <a:rPr lang="en-US" smtClean="0"/>
              <a:t>2/28/2018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C57165B8-551A-4939-85DA-225BB728A54A}" type="slidenum">
              <a:rPr lang="en-US" smtClean="0"/>
              <a:t>‹#›</a:t>
            </a:fld>
            <a:endParaRPr lang="en-US" dirty="0"/>
          </a:p>
        </p:txBody>
      </p:sp>
    </p:spTree>
    <p:extLst>
      <p:ext uri="{BB962C8B-B14F-4D97-AF65-F5344CB8AC3E}">
        <p14:creationId xmlns:p14="http://schemas.microsoft.com/office/powerpoint/2010/main" val="4275113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302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302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1340B60-4E33-48C0-B70F-E4C2678B9310}" type="datetimeFigureOut">
              <a:rPr lang="en-US" smtClean="0"/>
              <a:t>2/28/2018</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944839-08E5-48F9-9F55-BF4C37B1DA6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340B60-4E33-48C0-B70F-E4C2678B9310}" type="datetimeFigureOut">
              <a:rPr lang="en-US" smtClean="0"/>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944839-08E5-48F9-9F55-BF4C37B1DA6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340B60-4E33-48C0-B70F-E4C2678B9310}" type="datetimeFigureOut">
              <a:rPr lang="en-US" smtClean="0"/>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944839-08E5-48F9-9F55-BF4C37B1DA6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1"/>
        <p:cNvGrpSpPr/>
        <p:nvPr/>
      </p:nvGrpSpPr>
      <p:grpSpPr>
        <a:xfrm>
          <a:off x="0" y="0"/>
          <a:ext cx="0" cy="0"/>
          <a:chOff x="0" y="0"/>
          <a:chExt cx="0" cy="0"/>
        </a:xfrm>
      </p:grpSpPr>
      <p:cxnSp>
        <p:nvCxnSpPr>
          <p:cNvPr id="52" name="Shape 52"/>
          <p:cNvCxnSpPr/>
          <p:nvPr/>
        </p:nvCxnSpPr>
        <p:spPr>
          <a:xfrm>
            <a:off x="413275" y="3984367"/>
            <a:ext cx="910500" cy="0"/>
          </a:xfrm>
          <a:prstGeom prst="straightConnector1">
            <a:avLst/>
          </a:prstGeom>
          <a:noFill/>
          <a:ln w="28575" cap="flat" cmpd="sng">
            <a:solidFill>
              <a:schemeClr val="dk1"/>
            </a:solidFill>
            <a:prstDash val="lgDash"/>
            <a:round/>
            <a:headEnd type="none" w="sm" len="sm"/>
            <a:tailEnd type="none" w="sm" len="sm"/>
          </a:ln>
        </p:spPr>
      </p:cxnSp>
      <p:sp>
        <p:nvSpPr>
          <p:cNvPr id="53" name="Shape 53"/>
          <p:cNvSpPr txBox="1">
            <a:spLocks noGrp="1"/>
          </p:cNvSpPr>
          <p:nvPr>
            <p:ph type="title"/>
          </p:nvPr>
        </p:nvSpPr>
        <p:spPr>
          <a:xfrm>
            <a:off x="311700" y="1474833"/>
            <a:ext cx="8520600" cy="2618000"/>
          </a:xfrm>
          <a:prstGeom prst="rect">
            <a:avLst/>
          </a:prstGeom>
        </p:spPr>
        <p:txBody>
          <a:bodyPr spcFirstLastPara="1" wrap="square" lIns="91425" tIns="91425" rIns="91425" bIns="91425" anchor="b" anchorCtr="0"/>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endParaRPr/>
          </a:p>
        </p:txBody>
      </p:sp>
      <p:sp>
        <p:nvSpPr>
          <p:cNvPr id="54" name="Shape 54"/>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5" name="Shape 5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3121744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700769"/>
            <a:ext cx="614100" cy="0"/>
          </a:xfrm>
          <a:prstGeom prst="straightConnector1">
            <a:avLst/>
          </a:prstGeom>
          <a:noFill/>
          <a:ln w="19050" cap="flat" cmpd="sng">
            <a:solidFill>
              <a:schemeClr val="dk2"/>
            </a:solidFill>
            <a:prstDash val="lgDash"/>
            <a:round/>
            <a:headEnd type="none" w="sm" len="sm"/>
            <a:tailEnd type="none" w="sm" len="sm"/>
          </a:ln>
        </p:spPr>
      </p:cxnSp>
      <p:sp>
        <p:nvSpPr>
          <p:cNvPr id="21" name="Shape 21"/>
          <p:cNvSpPr txBox="1">
            <a:spLocks noGrp="1"/>
          </p:cNvSpPr>
          <p:nvPr>
            <p:ph type="title"/>
          </p:nvPr>
        </p:nvSpPr>
        <p:spPr>
          <a:xfrm>
            <a:off x="311700" y="496667"/>
            <a:ext cx="8520600" cy="9780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958433"/>
            <a:ext cx="8520600" cy="4133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2511858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705200"/>
            <a:ext cx="5678100" cy="54476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Shape 4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329563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1340B60-4E33-48C0-B70F-E4C2678B9310}" type="datetimeFigureOut">
              <a:rPr lang="en-US" smtClean="0"/>
              <a:t>2/28/2018</a:t>
            </a:fld>
            <a:endParaRPr lang="en-US" dirty="0"/>
          </a:p>
        </p:txBody>
      </p:sp>
      <p:sp>
        <p:nvSpPr>
          <p:cNvPr id="9" name="Slide Number Placeholder 8"/>
          <p:cNvSpPr>
            <a:spLocks noGrp="1"/>
          </p:cNvSpPr>
          <p:nvPr>
            <p:ph type="sldNum" sz="quarter" idx="15"/>
          </p:nvPr>
        </p:nvSpPr>
        <p:spPr/>
        <p:txBody>
          <a:bodyPr rtlCol="0"/>
          <a:lstStyle/>
          <a:p>
            <a:fld id="{A4944839-08E5-48F9-9F55-BF4C37B1DA62}"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1340B60-4E33-48C0-B70F-E4C2678B9310}" type="datetimeFigureOut">
              <a:rPr lang="en-US" smtClean="0"/>
              <a:t>2/28/2018</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A4944839-08E5-48F9-9F55-BF4C37B1DA6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340B60-4E33-48C0-B70F-E4C2678B9310}" type="datetimeFigureOut">
              <a:rPr lang="en-US" smtClean="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944839-08E5-48F9-9F55-BF4C37B1DA62}"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1340B60-4E33-48C0-B70F-E4C2678B9310}" type="datetimeFigureOut">
              <a:rPr lang="en-US" smtClean="0"/>
              <a:t>2/28/2018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944839-08E5-48F9-9F55-BF4C37B1DA62}"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1340B60-4E33-48C0-B70F-E4C2678B9310}" type="datetimeFigureOut">
              <a:rPr lang="en-US" smtClean="0"/>
              <a:t>2/28/2018</a:t>
            </a:fld>
            <a:endParaRPr lang="en-US" dirty="0"/>
          </a:p>
        </p:txBody>
      </p:sp>
      <p:sp>
        <p:nvSpPr>
          <p:cNvPr id="7" name="Slide Number Placeholder 6"/>
          <p:cNvSpPr>
            <a:spLocks noGrp="1"/>
          </p:cNvSpPr>
          <p:nvPr>
            <p:ph type="sldNum" sz="quarter" idx="11"/>
          </p:nvPr>
        </p:nvSpPr>
        <p:spPr/>
        <p:txBody>
          <a:bodyPr rtlCol="0"/>
          <a:lstStyle/>
          <a:p>
            <a:fld id="{A4944839-08E5-48F9-9F55-BF4C37B1DA62}"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40B60-4E33-48C0-B70F-E4C2678B9310}" type="datetimeFigureOut">
              <a:rPr lang="en-US" smtClean="0"/>
              <a:t>2/28/2018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944839-08E5-48F9-9F55-BF4C37B1DA6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1340B60-4E33-48C0-B70F-E4C2678B9310}" type="datetimeFigureOut">
              <a:rPr lang="en-US" smtClean="0"/>
              <a:t>2/28/2018</a:t>
            </a:fld>
            <a:endParaRPr lang="en-US" dirty="0"/>
          </a:p>
        </p:txBody>
      </p:sp>
      <p:sp>
        <p:nvSpPr>
          <p:cNvPr id="22" name="Slide Number Placeholder 21"/>
          <p:cNvSpPr>
            <a:spLocks noGrp="1"/>
          </p:cNvSpPr>
          <p:nvPr>
            <p:ph type="sldNum" sz="quarter" idx="15"/>
          </p:nvPr>
        </p:nvSpPr>
        <p:spPr/>
        <p:txBody>
          <a:bodyPr rtlCol="0"/>
          <a:lstStyle/>
          <a:p>
            <a:fld id="{A4944839-08E5-48F9-9F55-BF4C37B1DA62}"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1340B60-4E33-48C0-B70F-E4C2678B9310}" type="datetimeFigureOut">
              <a:rPr lang="en-US" smtClean="0"/>
              <a:t>2/28/2018</a:t>
            </a:fld>
            <a:endParaRPr lang="en-US" dirty="0"/>
          </a:p>
        </p:txBody>
      </p:sp>
      <p:sp>
        <p:nvSpPr>
          <p:cNvPr id="18" name="Slide Number Placeholder 17"/>
          <p:cNvSpPr>
            <a:spLocks noGrp="1"/>
          </p:cNvSpPr>
          <p:nvPr>
            <p:ph type="sldNum" sz="quarter" idx="11"/>
          </p:nvPr>
        </p:nvSpPr>
        <p:spPr/>
        <p:txBody>
          <a:bodyPr rtlCol="0"/>
          <a:lstStyle/>
          <a:p>
            <a:fld id="{A4944839-08E5-48F9-9F55-BF4C37B1DA62}"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340B60-4E33-48C0-B70F-E4C2678B9310}" type="datetimeFigureOut">
              <a:rPr lang="en-US" smtClean="0"/>
              <a:t>2/28/2018</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944839-08E5-48F9-9F55-BF4C37B1DA6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ELpfYCZa87g"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joshshipp.com/teenage-behavior-problems/?utm_source=Platform&amp;utm_medium=Direct&amp;utm_campaign=OneCaringAdul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South Lewis Central School District</a:t>
            </a:r>
            <a:endParaRPr lang="en-US" dirty="0"/>
          </a:p>
        </p:txBody>
      </p:sp>
      <p:sp>
        <p:nvSpPr>
          <p:cNvPr id="3" name="Subtitle 2"/>
          <p:cNvSpPr>
            <a:spLocks noGrp="1"/>
          </p:cNvSpPr>
          <p:nvPr>
            <p:ph type="subTitle" idx="1"/>
          </p:nvPr>
        </p:nvSpPr>
        <p:spPr/>
        <p:txBody>
          <a:bodyPr/>
          <a:lstStyle/>
          <a:p>
            <a:r>
              <a:rPr lang="en-US" dirty="0" smtClean="0"/>
              <a:t>March Faculty Meeting</a:t>
            </a:r>
          </a:p>
          <a:p>
            <a:endParaRPr lang="en-US" dirty="0"/>
          </a:p>
        </p:txBody>
      </p:sp>
      <p:pic>
        <p:nvPicPr>
          <p:cNvPr id="2050" name="Picture 2" descr="C:\Users\Press Enter\AppData\Local\Microsoft\Windows\Temporary Internet Files\Content.IE5\H96KLLIN\st_patricks_day_clipart_2[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762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132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96667"/>
            <a:ext cx="8520600" cy="978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a:t>Writing Journal</a:t>
            </a:r>
            <a:endParaRPr sz="4800" dirty="0"/>
          </a:p>
        </p:txBody>
      </p:sp>
      <p:sp>
        <p:nvSpPr>
          <p:cNvPr id="69" name="Shape 69"/>
          <p:cNvSpPr txBox="1">
            <a:spLocks noGrp="1"/>
          </p:cNvSpPr>
          <p:nvPr>
            <p:ph type="body" idx="1"/>
          </p:nvPr>
        </p:nvSpPr>
        <p:spPr>
          <a:xfrm>
            <a:off x="311700" y="1958433"/>
            <a:ext cx="8520600" cy="4133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latin typeface="Special Elite"/>
                <a:ea typeface="Special Elite"/>
                <a:cs typeface="Special Elite"/>
                <a:sym typeface="Special Elite"/>
              </a:rPr>
              <a:t>What kind of things stress you out? How do you react when you’re stressed? What do you do to manage (take care of) your stress? </a:t>
            </a:r>
            <a:endParaRPr dirty="0">
              <a:latin typeface="Special Elite"/>
              <a:ea typeface="Special Elite"/>
              <a:cs typeface="Special Elite"/>
              <a:sym typeface="Special Elite"/>
            </a:endParaRPr>
          </a:p>
        </p:txBody>
      </p:sp>
    </p:spTree>
    <p:extLst>
      <p:ext uri="{BB962C8B-B14F-4D97-AF65-F5344CB8AC3E}">
        <p14:creationId xmlns:p14="http://schemas.microsoft.com/office/powerpoint/2010/main" val="3869450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5" name="Shape 75" descr="Brain"/>
          <p:cNvPicPr preferRelativeResize="0"/>
          <p:nvPr/>
        </p:nvPicPr>
        <p:blipFill>
          <a:blip r:embed="rId3">
            <a:alphaModFix/>
          </a:blip>
          <a:stretch>
            <a:fillRect/>
          </a:stretch>
        </p:blipFill>
        <p:spPr>
          <a:xfrm>
            <a:off x="558225" y="372585"/>
            <a:ext cx="3810000" cy="5778500"/>
          </a:xfrm>
          <a:prstGeom prst="rect">
            <a:avLst/>
          </a:prstGeom>
          <a:noFill/>
          <a:ln>
            <a:noFill/>
          </a:ln>
        </p:spPr>
      </p:pic>
      <p:sp>
        <p:nvSpPr>
          <p:cNvPr id="76" name="Shape 76"/>
          <p:cNvSpPr/>
          <p:nvPr/>
        </p:nvSpPr>
        <p:spPr>
          <a:xfrm>
            <a:off x="5139075" y="4364067"/>
            <a:ext cx="2525100" cy="1193200"/>
          </a:xfrm>
          <a:prstGeom prst="rect">
            <a:avLst/>
          </a:prstGeom>
          <a:solidFill>
            <a:srgbClr val="E0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sz="1800" b="1">
                <a:solidFill>
                  <a:srgbClr val="EFEFEF"/>
                </a:solidFill>
                <a:latin typeface="Oxygen"/>
                <a:ea typeface="Oxygen"/>
                <a:cs typeface="Oxygen"/>
                <a:sym typeface="Oxygen"/>
              </a:rPr>
              <a:t>Hindbrain-</a:t>
            </a:r>
            <a:endParaRPr sz="1800" b="1" dirty="0">
              <a:solidFill>
                <a:srgbClr val="EFEFEF"/>
              </a:solidFill>
              <a:latin typeface="Oxygen"/>
              <a:ea typeface="Oxygen"/>
              <a:cs typeface="Oxygen"/>
              <a:sym typeface="Oxygen"/>
            </a:endParaRPr>
          </a:p>
          <a:p>
            <a:pPr marL="0" lvl="0" indent="0">
              <a:spcBef>
                <a:spcPts val="0"/>
              </a:spcBef>
              <a:spcAft>
                <a:spcPts val="0"/>
              </a:spcAft>
              <a:buNone/>
            </a:pPr>
            <a:r>
              <a:rPr lang="en" sz="1800" b="1">
                <a:solidFill>
                  <a:srgbClr val="EFEFEF"/>
                </a:solidFill>
                <a:latin typeface="Oxygen"/>
                <a:ea typeface="Oxygen"/>
                <a:cs typeface="Oxygen"/>
                <a:sym typeface="Oxygen"/>
              </a:rPr>
              <a:t>Basic functions</a:t>
            </a:r>
            <a:endParaRPr sz="1800" b="1" dirty="0">
              <a:solidFill>
                <a:srgbClr val="EFEFEF"/>
              </a:solidFill>
              <a:latin typeface="Oxygen"/>
              <a:ea typeface="Oxygen"/>
              <a:cs typeface="Oxygen"/>
              <a:sym typeface="Oxygen"/>
            </a:endParaRPr>
          </a:p>
          <a:p>
            <a:pPr marL="0" lvl="0" indent="0">
              <a:spcBef>
                <a:spcPts val="0"/>
              </a:spcBef>
              <a:spcAft>
                <a:spcPts val="0"/>
              </a:spcAft>
              <a:buNone/>
            </a:pPr>
            <a:r>
              <a:rPr lang="en" sz="1800" b="1">
                <a:solidFill>
                  <a:srgbClr val="EFEFEF"/>
                </a:solidFill>
                <a:latin typeface="Oxygen"/>
                <a:ea typeface="Oxygen"/>
                <a:cs typeface="Oxygen"/>
                <a:sym typeface="Oxygen"/>
              </a:rPr>
              <a:t>Instincts</a:t>
            </a:r>
            <a:endParaRPr sz="1800" b="1" dirty="0">
              <a:solidFill>
                <a:srgbClr val="EFEFEF"/>
              </a:solidFill>
              <a:latin typeface="Oxygen"/>
              <a:ea typeface="Oxygen"/>
              <a:cs typeface="Oxygen"/>
              <a:sym typeface="Oxygen"/>
            </a:endParaRPr>
          </a:p>
        </p:txBody>
      </p:sp>
      <p:sp>
        <p:nvSpPr>
          <p:cNvPr id="77" name="Shape 77"/>
          <p:cNvSpPr/>
          <p:nvPr/>
        </p:nvSpPr>
        <p:spPr>
          <a:xfrm>
            <a:off x="5139075" y="2665233"/>
            <a:ext cx="2525100" cy="1193200"/>
          </a:xfrm>
          <a:prstGeom prst="rect">
            <a:avLst/>
          </a:prstGeom>
          <a:solidFill>
            <a:srgbClr val="E0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sz="1800" b="1">
                <a:solidFill>
                  <a:srgbClr val="EFEFEF"/>
                </a:solidFill>
                <a:latin typeface="Oxygen"/>
                <a:ea typeface="Oxygen"/>
                <a:cs typeface="Oxygen"/>
                <a:sym typeface="Oxygen"/>
              </a:rPr>
              <a:t>Limbic brain-</a:t>
            </a:r>
            <a:endParaRPr sz="1800" b="1" dirty="0">
              <a:solidFill>
                <a:srgbClr val="EFEFEF"/>
              </a:solidFill>
              <a:latin typeface="Oxygen"/>
              <a:ea typeface="Oxygen"/>
              <a:cs typeface="Oxygen"/>
              <a:sym typeface="Oxygen"/>
            </a:endParaRPr>
          </a:p>
          <a:p>
            <a:pPr marL="0" lvl="0" indent="0">
              <a:spcBef>
                <a:spcPts val="0"/>
              </a:spcBef>
              <a:spcAft>
                <a:spcPts val="0"/>
              </a:spcAft>
              <a:buNone/>
            </a:pPr>
            <a:r>
              <a:rPr lang="en" sz="1800" b="1">
                <a:solidFill>
                  <a:srgbClr val="EFEFEF"/>
                </a:solidFill>
                <a:latin typeface="Oxygen"/>
                <a:ea typeface="Oxygen"/>
                <a:cs typeface="Oxygen"/>
                <a:sym typeface="Oxygen"/>
              </a:rPr>
              <a:t>Emotional Part</a:t>
            </a:r>
            <a:endParaRPr sz="1800" b="1" dirty="0">
              <a:solidFill>
                <a:srgbClr val="EFEFEF"/>
              </a:solidFill>
              <a:latin typeface="Oxygen"/>
              <a:ea typeface="Oxygen"/>
              <a:cs typeface="Oxygen"/>
              <a:sym typeface="Oxygen"/>
            </a:endParaRPr>
          </a:p>
          <a:p>
            <a:pPr marL="0" lvl="0" indent="0">
              <a:spcBef>
                <a:spcPts val="0"/>
              </a:spcBef>
              <a:spcAft>
                <a:spcPts val="0"/>
              </a:spcAft>
              <a:buNone/>
            </a:pPr>
            <a:r>
              <a:rPr lang="en" sz="1800" b="1">
                <a:solidFill>
                  <a:srgbClr val="FF0000"/>
                </a:solidFill>
                <a:latin typeface="Oxygen"/>
                <a:ea typeface="Oxygen"/>
                <a:cs typeface="Oxygen"/>
                <a:sym typeface="Oxygen"/>
              </a:rPr>
              <a:t>Amygdala</a:t>
            </a:r>
            <a:endParaRPr sz="1800" b="1" dirty="0">
              <a:solidFill>
                <a:srgbClr val="FF0000"/>
              </a:solidFill>
              <a:latin typeface="Oxygen"/>
              <a:ea typeface="Oxygen"/>
              <a:cs typeface="Oxygen"/>
              <a:sym typeface="Oxygen"/>
            </a:endParaRPr>
          </a:p>
        </p:txBody>
      </p:sp>
      <p:sp>
        <p:nvSpPr>
          <p:cNvPr id="78" name="Shape 78"/>
          <p:cNvSpPr/>
          <p:nvPr/>
        </p:nvSpPr>
        <p:spPr>
          <a:xfrm>
            <a:off x="5139075" y="843500"/>
            <a:ext cx="2525100" cy="1524000"/>
          </a:xfrm>
          <a:prstGeom prst="rect">
            <a:avLst/>
          </a:prstGeom>
          <a:solidFill>
            <a:srgbClr val="E066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sz="1800" b="1">
                <a:solidFill>
                  <a:srgbClr val="EFEFEF"/>
                </a:solidFill>
                <a:latin typeface="Oxygen"/>
                <a:ea typeface="Oxygen"/>
                <a:cs typeface="Oxygen"/>
                <a:sym typeface="Oxygen"/>
              </a:rPr>
              <a:t>Cerebral Cortex-</a:t>
            </a:r>
            <a:endParaRPr sz="1800" b="1" dirty="0">
              <a:solidFill>
                <a:srgbClr val="EFEFEF"/>
              </a:solidFill>
              <a:latin typeface="Oxygen"/>
              <a:ea typeface="Oxygen"/>
              <a:cs typeface="Oxygen"/>
              <a:sym typeface="Oxygen"/>
            </a:endParaRPr>
          </a:p>
          <a:p>
            <a:pPr marL="0" lvl="0" indent="0">
              <a:spcBef>
                <a:spcPts val="0"/>
              </a:spcBef>
              <a:spcAft>
                <a:spcPts val="0"/>
              </a:spcAft>
              <a:buNone/>
            </a:pPr>
            <a:r>
              <a:rPr lang="en" sz="1800" b="1">
                <a:solidFill>
                  <a:srgbClr val="EFEFEF"/>
                </a:solidFill>
                <a:latin typeface="Oxygen"/>
                <a:ea typeface="Oxygen"/>
                <a:cs typeface="Oxygen"/>
                <a:sym typeface="Oxygen"/>
              </a:rPr>
              <a:t>Thinking, impulse control, problem solving</a:t>
            </a:r>
            <a:endParaRPr sz="1800" b="1" dirty="0">
              <a:solidFill>
                <a:srgbClr val="EFEFEF"/>
              </a:solidFill>
              <a:latin typeface="Oxygen"/>
              <a:ea typeface="Oxygen"/>
              <a:cs typeface="Oxygen"/>
              <a:sym typeface="Oxygen"/>
            </a:endParaRPr>
          </a:p>
        </p:txBody>
      </p:sp>
      <p:cxnSp>
        <p:nvCxnSpPr>
          <p:cNvPr id="79" name="Shape 79"/>
          <p:cNvCxnSpPr/>
          <p:nvPr/>
        </p:nvCxnSpPr>
        <p:spPr>
          <a:xfrm flipH="1">
            <a:off x="3624075" y="1426633"/>
            <a:ext cx="1515000" cy="1736800"/>
          </a:xfrm>
          <a:prstGeom prst="straightConnector1">
            <a:avLst/>
          </a:prstGeom>
          <a:noFill/>
          <a:ln w="9525" cap="flat" cmpd="sng">
            <a:solidFill>
              <a:schemeClr val="dk2"/>
            </a:solidFill>
            <a:prstDash val="solid"/>
            <a:round/>
            <a:headEnd type="none" w="med" len="med"/>
            <a:tailEnd type="triangle" w="med" len="med"/>
          </a:ln>
        </p:spPr>
      </p:cxnSp>
      <p:cxnSp>
        <p:nvCxnSpPr>
          <p:cNvPr id="80" name="Shape 80"/>
          <p:cNvCxnSpPr>
            <a:stCxn id="77" idx="1"/>
            <a:endCxn id="81" idx="2"/>
          </p:cNvCxnSpPr>
          <p:nvPr/>
        </p:nvCxnSpPr>
        <p:spPr>
          <a:xfrm flipH="1">
            <a:off x="2444175" y="3261833"/>
            <a:ext cx="2694900" cy="121600"/>
          </a:xfrm>
          <a:prstGeom prst="straightConnector1">
            <a:avLst/>
          </a:prstGeom>
          <a:noFill/>
          <a:ln w="9525" cap="flat" cmpd="sng">
            <a:solidFill>
              <a:schemeClr val="dk2"/>
            </a:solidFill>
            <a:prstDash val="solid"/>
            <a:round/>
            <a:headEnd type="none" w="med" len="med"/>
            <a:tailEnd type="triangle" w="med" len="med"/>
          </a:ln>
        </p:spPr>
      </p:cxnSp>
      <p:cxnSp>
        <p:nvCxnSpPr>
          <p:cNvPr id="82" name="Shape 82"/>
          <p:cNvCxnSpPr>
            <a:stCxn id="76" idx="1"/>
          </p:cNvCxnSpPr>
          <p:nvPr/>
        </p:nvCxnSpPr>
        <p:spPr>
          <a:xfrm rot="10800000">
            <a:off x="3216375" y="4529467"/>
            <a:ext cx="1922700" cy="431200"/>
          </a:xfrm>
          <a:prstGeom prst="straightConnector1">
            <a:avLst/>
          </a:prstGeom>
          <a:noFill/>
          <a:ln w="9525" cap="flat" cmpd="sng">
            <a:solidFill>
              <a:schemeClr val="dk2"/>
            </a:solidFill>
            <a:prstDash val="solid"/>
            <a:round/>
            <a:headEnd type="none" w="med" len="med"/>
            <a:tailEnd type="triangle" w="med" len="med"/>
          </a:ln>
        </p:spPr>
      </p:cxnSp>
      <p:cxnSp>
        <p:nvCxnSpPr>
          <p:cNvPr id="83" name="Shape 83"/>
          <p:cNvCxnSpPr>
            <a:stCxn id="78" idx="1"/>
          </p:cNvCxnSpPr>
          <p:nvPr/>
        </p:nvCxnSpPr>
        <p:spPr>
          <a:xfrm flipH="1">
            <a:off x="1390875" y="1605500"/>
            <a:ext cx="3748200" cy="762000"/>
          </a:xfrm>
          <a:prstGeom prst="straightConnector1">
            <a:avLst/>
          </a:prstGeom>
          <a:noFill/>
          <a:ln w="9525" cap="flat" cmpd="sng">
            <a:solidFill>
              <a:schemeClr val="dk2"/>
            </a:solidFill>
            <a:prstDash val="solid"/>
            <a:round/>
            <a:headEnd type="none" w="med" len="med"/>
            <a:tailEnd type="triangle" w="med" len="med"/>
          </a:ln>
        </p:spPr>
      </p:cxnSp>
      <p:cxnSp>
        <p:nvCxnSpPr>
          <p:cNvPr id="84" name="Shape 84"/>
          <p:cNvCxnSpPr>
            <a:stCxn id="78" idx="1"/>
          </p:cNvCxnSpPr>
          <p:nvPr/>
        </p:nvCxnSpPr>
        <p:spPr>
          <a:xfrm flipH="1">
            <a:off x="2925975" y="1605500"/>
            <a:ext cx="2213100" cy="925600"/>
          </a:xfrm>
          <a:prstGeom prst="straightConnector1">
            <a:avLst/>
          </a:prstGeom>
          <a:noFill/>
          <a:ln w="9525" cap="flat" cmpd="sng">
            <a:solidFill>
              <a:schemeClr val="dk2"/>
            </a:solidFill>
            <a:prstDash val="solid"/>
            <a:round/>
            <a:headEnd type="none" w="med" len="med"/>
            <a:tailEnd type="triangle" w="med" len="med"/>
          </a:ln>
        </p:spPr>
      </p:cxnSp>
      <p:sp>
        <p:nvSpPr>
          <p:cNvPr id="81" name="Shape 81"/>
          <p:cNvSpPr/>
          <p:nvPr/>
        </p:nvSpPr>
        <p:spPr>
          <a:xfrm>
            <a:off x="2082225" y="2816467"/>
            <a:ext cx="673380" cy="649800"/>
          </a:xfrm>
          <a:prstGeom prst="irregularSeal2">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65243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fade">
                                      <p:cBhvr>
                                        <p:cTn id="12" dur="1000"/>
                                        <p:tgtEl>
                                          <p:spTgt spid="7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fade">
                                      <p:cBhvr>
                                        <p:cTn id="17"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0" name="Shape 90"/>
          <p:cNvSpPr/>
          <p:nvPr/>
        </p:nvSpPr>
        <p:spPr>
          <a:xfrm>
            <a:off x="79750" y="619067"/>
            <a:ext cx="5287950" cy="5574384"/>
          </a:xfrm>
          <a:prstGeom prst="irregularSeal1">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sz="2400"/>
              <a:t>Stressed </a:t>
            </a:r>
            <a:r>
              <a:rPr lang="en" sz="3000">
                <a:latin typeface="Oxygen"/>
                <a:ea typeface="Oxygen"/>
                <a:cs typeface="Oxygen"/>
                <a:sym typeface="Oxygen"/>
              </a:rPr>
              <a:t>Amygdala</a:t>
            </a:r>
            <a:endParaRPr sz="3000" dirty="0">
              <a:latin typeface="Oxygen"/>
              <a:ea typeface="Oxygen"/>
              <a:cs typeface="Oxygen"/>
              <a:sym typeface="Oxygen"/>
            </a:endParaRPr>
          </a:p>
        </p:txBody>
      </p:sp>
      <p:sp>
        <p:nvSpPr>
          <p:cNvPr id="91" name="Shape 91"/>
          <p:cNvSpPr txBox="1"/>
          <p:nvPr/>
        </p:nvSpPr>
        <p:spPr>
          <a:xfrm>
            <a:off x="4401600" y="465467"/>
            <a:ext cx="4465800" cy="746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500" b="1"/>
              <a:t>Can block thinking brain</a:t>
            </a:r>
            <a:endParaRPr sz="2500" b="1" dirty="0"/>
          </a:p>
        </p:txBody>
      </p:sp>
      <p:sp>
        <p:nvSpPr>
          <p:cNvPr id="92" name="Shape 92"/>
          <p:cNvSpPr txBox="1"/>
          <p:nvPr/>
        </p:nvSpPr>
        <p:spPr>
          <a:xfrm>
            <a:off x="5405000" y="2129933"/>
            <a:ext cx="3506700" cy="14084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sz="2400" b="1"/>
              <a:t>May feel like wanting to explode, cry and shut down</a:t>
            </a:r>
            <a:endParaRPr sz="2400" b="1" dirty="0"/>
          </a:p>
        </p:txBody>
      </p:sp>
      <p:sp>
        <p:nvSpPr>
          <p:cNvPr id="93" name="Shape 93"/>
          <p:cNvSpPr txBox="1"/>
          <p:nvPr/>
        </p:nvSpPr>
        <p:spPr>
          <a:xfrm>
            <a:off x="5271950" y="4456000"/>
            <a:ext cx="3446700" cy="15384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sz="2500" b="1"/>
              <a:t>Natural response that we can change</a:t>
            </a:r>
            <a:endParaRPr sz="2500" b="1" dirty="0"/>
          </a:p>
        </p:txBody>
      </p:sp>
    </p:spTree>
    <p:extLst>
      <p:ext uri="{BB962C8B-B14F-4D97-AF65-F5344CB8AC3E}">
        <p14:creationId xmlns:p14="http://schemas.microsoft.com/office/powerpoint/2010/main" val="174744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
                                        </p:tgtEl>
                                        <p:attrNameLst>
                                          <p:attrName>style.visibility</p:attrName>
                                        </p:attrNameLst>
                                      </p:cBhvr>
                                      <p:to>
                                        <p:strVal val="visible"/>
                                      </p:to>
                                    </p:set>
                                    <p:animEffect transition="in" filter="fade">
                                      <p:cBhvr>
                                        <p:cTn id="12" dur="1000"/>
                                        <p:tgtEl>
                                          <p:spTgt spid="9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3"/>
                                        </p:tgtEl>
                                        <p:attrNameLst>
                                          <p:attrName>style.visibility</p:attrName>
                                        </p:attrNameLst>
                                      </p:cBhvr>
                                      <p:to>
                                        <p:strVal val="visible"/>
                                      </p:to>
                                    </p:set>
                                    <p:animEffect transition="in" filter="fade">
                                      <p:cBhvr>
                                        <p:cTn id="17"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96667"/>
            <a:ext cx="8520600" cy="978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What can we do???</a:t>
            </a:r>
            <a:endParaRPr dirty="0"/>
          </a:p>
        </p:txBody>
      </p:sp>
      <p:pic>
        <p:nvPicPr>
          <p:cNvPr id="100" name="Shape 100"/>
          <p:cNvPicPr preferRelativeResize="0"/>
          <p:nvPr/>
        </p:nvPicPr>
        <p:blipFill>
          <a:blip r:embed="rId3">
            <a:alphaModFix/>
          </a:blip>
          <a:stretch>
            <a:fillRect/>
          </a:stretch>
        </p:blipFill>
        <p:spPr>
          <a:xfrm>
            <a:off x="549351" y="2003967"/>
            <a:ext cx="3031625" cy="4042167"/>
          </a:xfrm>
          <a:prstGeom prst="rect">
            <a:avLst/>
          </a:prstGeom>
          <a:noFill/>
          <a:ln>
            <a:noFill/>
          </a:ln>
        </p:spPr>
      </p:pic>
      <p:sp>
        <p:nvSpPr>
          <p:cNvPr id="101" name="Shape 101"/>
          <p:cNvSpPr/>
          <p:nvPr/>
        </p:nvSpPr>
        <p:spPr>
          <a:xfrm>
            <a:off x="7717475" y="3536051"/>
            <a:ext cx="992358" cy="977976"/>
          </a:xfrm>
          <a:prstGeom prst="irregularSeal1">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sz="600"/>
              <a:t>Amygdala</a:t>
            </a:r>
            <a:endParaRPr sz="600" dirty="0"/>
          </a:p>
        </p:txBody>
      </p:sp>
      <p:sp>
        <p:nvSpPr>
          <p:cNvPr id="102" name="Shape 102"/>
          <p:cNvSpPr txBox="1"/>
          <p:nvPr/>
        </p:nvSpPr>
        <p:spPr>
          <a:xfrm>
            <a:off x="3836550" y="3127800"/>
            <a:ext cx="3765600" cy="1082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400"/>
              <a:t>Overrides our amygdala…</a:t>
            </a:r>
            <a:endParaRPr sz="2400" dirty="0"/>
          </a:p>
          <a:p>
            <a:pPr marL="0" lvl="0" indent="0">
              <a:spcBef>
                <a:spcPts val="0"/>
              </a:spcBef>
              <a:spcAft>
                <a:spcPts val="0"/>
              </a:spcAft>
              <a:buNone/>
            </a:pPr>
            <a:endParaRPr sz="2400" dirty="0"/>
          </a:p>
          <a:p>
            <a:pPr marL="0" lvl="0" indent="0">
              <a:spcBef>
                <a:spcPts val="0"/>
              </a:spcBef>
              <a:spcAft>
                <a:spcPts val="0"/>
              </a:spcAft>
              <a:buNone/>
            </a:pPr>
            <a:r>
              <a:rPr lang="en" sz="2400"/>
              <a:t>Calms and shuts it down...</a:t>
            </a:r>
            <a:endParaRPr sz="2400" dirty="0"/>
          </a:p>
        </p:txBody>
      </p:sp>
    </p:spTree>
    <p:extLst>
      <p:ext uri="{BB962C8B-B14F-4D97-AF65-F5344CB8AC3E}">
        <p14:creationId xmlns:p14="http://schemas.microsoft.com/office/powerpoint/2010/main" val="227746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1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fade">
                                      <p:cBhvr>
                                        <p:cTn id="12" dur="1000"/>
                                        <p:tgtEl>
                                          <p:spTgt spid="1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
                                        </p:tgtEl>
                                        <p:attrNameLst>
                                          <p:attrName>style.visibility</p:attrName>
                                        </p:attrNameLst>
                                      </p:cBhvr>
                                      <p:to>
                                        <p:strVal val="visible"/>
                                      </p:to>
                                    </p:set>
                                    <p:animEffect transition="in" filter="fade">
                                      <p:cBhvr>
                                        <p:cTn id="17" dur="1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96667"/>
            <a:ext cx="8520600" cy="978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   Why does this matter?</a:t>
            </a:r>
            <a:endParaRPr dirty="0"/>
          </a:p>
        </p:txBody>
      </p:sp>
      <p:pic>
        <p:nvPicPr>
          <p:cNvPr id="109" name="Shape 109"/>
          <p:cNvPicPr preferRelativeResize="0"/>
          <p:nvPr/>
        </p:nvPicPr>
        <p:blipFill>
          <a:blip r:embed="rId3">
            <a:alphaModFix/>
          </a:blip>
          <a:stretch>
            <a:fillRect/>
          </a:stretch>
        </p:blipFill>
        <p:spPr>
          <a:xfrm>
            <a:off x="521875" y="1605685"/>
            <a:ext cx="3581400" cy="4686300"/>
          </a:xfrm>
          <a:prstGeom prst="rect">
            <a:avLst/>
          </a:prstGeom>
          <a:noFill/>
          <a:ln>
            <a:noFill/>
          </a:ln>
        </p:spPr>
      </p:pic>
      <p:pic>
        <p:nvPicPr>
          <p:cNvPr id="110" name="Shape 110"/>
          <p:cNvPicPr preferRelativeResize="0"/>
          <p:nvPr/>
        </p:nvPicPr>
        <p:blipFill>
          <a:blip r:embed="rId4">
            <a:alphaModFix/>
          </a:blip>
          <a:stretch>
            <a:fillRect/>
          </a:stretch>
        </p:blipFill>
        <p:spPr>
          <a:xfrm>
            <a:off x="4740350" y="554367"/>
            <a:ext cx="3327100" cy="5867133"/>
          </a:xfrm>
          <a:prstGeom prst="rect">
            <a:avLst/>
          </a:prstGeom>
          <a:noFill/>
          <a:ln>
            <a:noFill/>
          </a:ln>
        </p:spPr>
      </p:pic>
    </p:spTree>
    <p:extLst>
      <p:ext uri="{BB962C8B-B14F-4D97-AF65-F5344CB8AC3E}">
        <p14:creationId xmlns:p14="http://schemas.microsoft.com/office/powerpoint/2010/main" val="22068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1000"/>
                                        <p:tgtEl>
                                          <p:spTgt spid="10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gtEl>
                                        <p:attrNameLst>
                                          <p:attrName>style.visibility</p:attrName>
                                        </p:attrNameLst>
                                      </p:cBhvr>
                                      <p:to>
                                        <p:strVal val="visible"/>
                                      </p:to>
                                    </p:set>
                                    <p:animEffect transition="in" filter="fade">
                                      <p:cBhvr>
                                        <p:cTn id="12" dur="10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96667"/>
            <a:ext cx="8520600" cy="978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Neuroplasticity-  exercise for your beautiful brain</a:t>
            </a:r>
            <a:endParaRPr dirty="0"/>
          </a:p>
        </p:txBody>
      </p:sp>
      <p:sp>
        <p:nvSpPr>
          <p:cNvPr id="117" name="Shape 117" descr="The Sentis Brain Animation Series takes you on a tour of the brain through a series of short and sharp animations.  The fourth in the series explains how our most complex organ is capable of changing throughout our lives. This inspiring animation demonstrates how we all have the ability to learn and change by rewiring our brains.  Who is Sentis? We are a global team assisting individuals and organisations change their lives for the better.  The human mind is our focus and we believe the mind is an individual's most important performance tool.  We are the world leaders in the application of psychology and neuroscience to safety, leadership development, and wellbeing in the workplace.  Find out more at http://sentis.com/  If you could like to discuss how we can create animation and video as part of a tailored training program for your organisation contact us today. http://sentis.com/contact-us/" title="Neuroplasticity">
            <a:hlinkClick r:id="rId3"/>
          </p:cNvPr>
          <p:cNvSpPr/>
          <p:nvPr/>
        </p:nvSpPr>
        <p:spPr>
          <a:xfrm>
            <a:off x="2286000" y="1958433"/>
            <a:ext cx="4572000" cy="4133200"/>
          </a:xfrm>
          <a:prstGeom prst="rect">
            <a:avLst/>
          </a:prstGeom>
          <a:blipFill>
            <a:blip r:embed="rId4">
              <a:alphaModFix/>
            </a:blip>
            <a:stretch>
              <a:fillRect/>
            </a:stretch>
          </a:blipFill>
          <a:ln>
            <a:noFill/>
          </a:ln>
        </p:spPr>
      </p:sp>
      <p:sp>
        <p:nvSpPr>
          <p:cNvPr id="2" name="TextBox 1"/>
          <p:cNvSpPr txBox="1"/>
          <p:nvPr/>
        </p:nvSpPr>
        <p:spPr>
          <a:xfrm>
            <a:off x="304800" y="2743200"/>
            <a:ext cx="1600200" cy="1477328"/>
          </a:xfrm>
          <a:prstGeom prst="rect">
            <a:avLst/>
          </a:prstGeom>
          <a:solidFill>
            <a:schemeClr val="tx1"/>
          </a:solidFill>
        </p:spPr>
        <p:txBody>
          <a:bodyPr wrap="square" rtlCol="0">
            <a:spAutoFit/>
          </a:bodyPr>
          <a:lstStyle/>
          <a:p>
            <a:pPr algn="ctr"/>
            <a:r>
              <a:rPr lang="en-US" dirty="0" smtClean="0">
                <a:solidFill>
                  <a:schemeClr val="bg1"/>
                </a:solidFill>
              </a:rPr>
              <a:t>CLICK ON THE IMAGE TO WATCH A GREAT VIDEO</a:t>
            </a:r>
            <a:endParaRPr lang="en-US" dirty="0">
              <a:solidFill>
                <a:schemeClr val="bg1"/>
              </a:solidFill>
            </a:endParaRPr>
          </a:p>
        </p:txBody>
      </p:sp>
    </p:spTree>
    <p:extLst>
      <p:ext uri="{BB962C8B-B14F-4D97-AF65-F5344CB8AC3E}">
        <p14:creationId xmlns:p14="http://schemas.microsoft.com/office/powerpoint/2010/main" val="526146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90250" y="705200"/>
            <a:ext cx="5678100" cy="5447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Why does this matter?</a:t>
            </a:r>
            <a:endParaRPr dirty="0"/>
          </a:p>
        </p:txBody>
      </p:sp>
    </p:spTree>
    <p:extLst>
      <p:ext uri="{BB962C8B-B14F-4D97-AF65-F5344CB8AC3E}">
        <p14:creationId xmlns:p14="http://schemas.microsoft.com/office/powerpoint/2010/main" val="3221346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487362"/>
          </a:xfrm>
        </p:spPr>
        <p:txBody>
          <a:bodyPr>
            <a:normAutofit fontScale="90000"/>
          </a:bodyPr>
          <a:lstStyle/>
          <a:p>
            <a:r>
              <a:rPr lang="en-US" dirty="0" smtClean="0"/>
              <a:t>Goals:</a:t>
            </a:r>
            <a:endParaRPr lang="en-US" dirty="0"/>
          </a:p>
        </p:txBody>
      </p:sp>
      <p:sp>
        <p:nvSpPr>
          <p:cNvPr id="3" name="Content Placeholder 2"/>
          <p:cNvSpPr>
            <a:spLocks noGrp="1"/>
          </p:cNvSpPr>
          <p:nvPr>
            <p:ph sz="quarter" idx="1"/>
          </p:nvPr>
        </p:nvSpPr>
        <p:spPr>
          <a:xfrm>
            <a:off x="228600" y="685800"/>
            <a:ext cx="8077200" cy="5788152"/>
          </a:xfrm>
        </p:spPr>
        <p:txBody>
          <a:bodyPr>
            <a:normAutofit fontScale="92500" lnSpcReduction="10000"/>
          </a:bodyPr>
          <a:lstStyle/>
          <a:p>
            <a:r>
              <a:rPr lang="en-US" dirty="0" smtClean="0"/>
              <a:t>Promote a Growth Mindset to EVERYONE – Believing We Can All Get Better is the Biggest and Most Important  First Step </a:t>
            </a:r>
          </a:p>
          <a:p>
            <a:pPr lvl="1"/>
            <a:r>
              <a:rPr lang="en-US" b="1" dirty="0" smtClean="0">
                <a:solidFill>
                  <a:srgbClr val="C00000"/>
                </a:solidFill>
              </a:rPr>
              <a:t>This lesson is an example of a Growth Mindset – with practice and effort we can change how our brain works.  </a:t>
            </a:r>
            <a:endParaRPr lang="en-US" b="1" dirty="0" smtClean="0">
              <a:solidFill>
                <a:srgbClr val="C00000"/>
              </a:solidFill>
            </a:endParaRPr>
          </a:p>
          <a:p>
            <a:pPr lvl="1"/>
            <a:r>
              <a:rPr lang="en-US" b="1" dirty="0" smtClean="0">
                <a:solidFill>
                  <a:srgbClr val="0070C0"/>
                </a:solidFill>
              </a:rPr>
              <a:t>This lesson is also teaching students skills that are critical and typically not directly talked about and taught in classrooms.</a:t>
            </a:r>
            <a:endParaRPr lang="en-US" b="1" dirty="0" smtClean="0">
              <a:solidFill>
                <a:srgbClr val="0070C0"/>
              </a:solidFill>
            </a:endParaRPr>
          </a:p>
          <a:p>
            <a:pPr lvl="1"/>
            <a:r>
              <a:rPr lang="en-US" b="1" dirty="0" smtClean="0">
                <a:solidFill>
                  <a:srgbClr val="002060"/>
                </a:solidFill>
              </a:rPr>
              <a:t>Please share this lesson with your students</a:t>
            </a:r>
            <a:r>
              <a:rPr lang="en-US" b="1" dirty="0" smtClean="0">
                <a:solidFill>
                  <a:srgbClr val="002060"/>
                </a:solidFill>
              </a:rPr>
              <a:t>.  IF NOT YOU, THEN WHO?  WE HAVE TO FIGURE OUT WHERE TO FIT THIS IN.</a:t>
            </a:r>
            <a:endParaRPr lang="en-US" b="1" dirty="0" smtClean="0">
              <a:solidFill>
                <a:srgbClr val="002060"/>
              </a:solidFill>
            </a:endParaRPr>
          </a:p>
          <a:p>
            <a:pPr marL="0" indent="0">
              <a:buNone/>
            </a:pPr>
            <a:endParaRPr lang="en-US" dirty="0" smtClean="0"/>
          </a:p>
          <a:p>
            <a:r>
              <a:rPr lang="en-US" dirty="0" smtClean="0"/>
              <a:t>Instructional Priorities for the Year:</a:t>
            </a:r>
          </a:p>
          <a:p>
            <a:pPr lvl="1"/>
            <a:r>
              <a:rPr lang="en-US" dirty="0" smtClean="0"/>
              <a:t>Post and Know your Major </a:t>
            </a:r>
            <a:r>
              <a:rPr lang="en-US" dirty="0"/>
              <a:t>G</a:t>
            </a:r>
            <a:r>
              <a:rPr lang="en-US" dirty="0" smtClean="0"/>
              <a:t>oal or Essential </a:t>
            </a:r>
            <a:r>
              <a:rPr lang="en-US" dirty="0"/>
              <a:t>K</a:t>
            </a:r>
            <a:r>
              <a:rPr lang="en-US" dirty="0" smtClean="0"/>
              <a:t>nowledge you want Students to Master </a:t>
            </a:r>
            <a:r>
              <a:rPr lang="en-US" dirty="0"/>
              <a:t>E</a:t>
            </a:r>
            <a:r>
              <a:rPr lang="en-US" dirty="0" smtClean="0"/>
              <a:t>ach </a:t>
            </a:r>
            <a:r>
              <a:rPr lang="en-US" dirty="0"/>
              <a:t>D</a:t>
            </a:r>
            <a:r>
              <a:rPr lang="en-US" dirty="0" smtClean="0"/>
              <a:t>ay</a:t>
            </a:r>
          </a:p>
          <a:p>
            <a:pPr lvl="1"/>
            <a:r>
              <a:rPr lang="en-US" dirty="0" smtClean="0"/>
              <a:t>Check for Understanding at the End of Lessons to Make Sure Students Have It</a:t>
            </a:r>
          </a:p>
          <a:p>
            <a:pPr lvl="1"/>
            <a:r>
              <a:rPr lang="en-US" dirty="0" smtClean="0"/>
              <a:t>Ways we Can Incorporate Technology to Enhance Learning for Students</a:t>
            </a:r>
            <a:endParaRPr lang="en-US" dirty="0"/>
          </a:p>
        </p:txBody>
      </p:sp>
    </p:spTree>
    <p:extLst>
      <p:ext uri="{BB962C8B-B14F-4D97-AF65-F5344CB8AC3E}">
        <p14:creationId xmlns:p14="http://schemas.microsoft.com/office/powerpoint/2010/main" val="3642569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p:txBody>
          <a:bodyPr/>
          <a:lstStyle/>
          <a:p>
            <a:r>
              <a:rPr lang="en-US" dirty="0" smtClean="0"/>
              <a:t>Promote a Growth Mindset to EVERYONE – Believing We Can All Get Better is the Biggest and Most Important  First Step</a:t>
            </a:r>
          </a:p>
          <a:p>
            <a:pPr marL="0" indent="0">
              <a:buNone/>
            </a:pPr>
            <a:endParaRPr lang="en-US" dirty="0" smtClean="0"/>
          </a:p>
          <a:p>
            <a:r>
              <a:rPr lang="en-US" dirty="0" smtClean="0"/>
              <a:t>Instructional Priorities for the Year:</a:t>
            </a:r>
          </a:p>
          <a:p>
            <a:pPr lvl="1"/>
            <a:r>
              <a:rPr lang="en-US" dirty="0" smtClean="0"/>
              <a:t>Post and Know your Major </a:t>
            </a:r>
            <a:r>
              <a:rPr lang="en-US" dirty="0"/>
              <a:t>G</a:t>
            </a:r>
            <a:r>
              <a:rPr lang="en-US" dirty="0" smtClean="0"/>
              <a:t>oal or Essential </a:t>
            </a:r>
            <a:r>
              <a:rPr lang="en-US" dirty="0"/>
              <a:t>K</a:t>
            </a:r>
            <a:r>
              <a:rPr lang="en-US" dirty="0" smtClean="0"/>
              <a:t>nowledge you want Students to Master </a:t>
            </a:r>
            <a:r>
              <a:rPr lang="en-US" dirty="0"/>
              <a:t>E</a:t>
            </a:r>
            <a:r>
              <a:rPr lang="en-US" dirty="0" smtClean="0"/>
              <a:t>ach </a:t>
            </a:r>
            <a:r>
              <a:rPr lang="en-US" dirty="0"/>
              <a:t>D</a:t>
            </a:r>
            <a:r>
              <a:rPr lang="en-US" dirty="0" smtClean="0"/>
              <a:t>ay</a:t>
            </a:r>
          </a:p>
          <a:p>
            <a:pPr lvl="1"/>
            <a:r>
              <a:rPr lang="en-US" dirty="0" smtClean="0"/>
              <a:t>Check for Understanding at the End of Lessons to Make Sure Students Have It</a:t>
            </a:r>
          </a:p>
          <a:p>
            <a:pPr lvl="1"/>
            <a:r>
              <a:rPr lang="en-US" dirty="0" smtClean="0"/>
              <a:t>Ways we Can Incorporate Technology to Enhance Learning for Students</a:t>
            </a:r>
            <a:endParaRPr lang="en-US" dirty="0"/>
          </a:p>
        </p:txBody>
      </p:sp>
    </p:spTree>
    <p:extLst>
      <p:ext uri="{BB962C8B-B14F-4D97-AF65-F5344CB8AC3E}">
        <p14:creationId xmlns:p14="http://schemas.microsoft.com/office/powerpoint/2010/main" val="2964517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hlinkClick r:id="rId2"/>
              </a:rPr>
              <a:t>Video</a:t>
            </a:r>
            <a:endParaRPr lang="en-US" dirty="0" smtClean="0"/>
          </a:p>
          <a:p>
            <a:pPr marL="0" indent="0">
              <a:buNone/>
            </a:pPr>
            <a:endParaRPr lang="en-US" dirty="0" smtClean="0"/>
          </a:p>
          <a:p>
            <a:r>
              <a:rPr lang="en-US" dirty="0" smtClean="0"/>
              <a:t>Is this appropriate for you to show to your students?</a:t>
            </a:r>
          </a:p>
          <a:p>
            <a:endParaRPr lang="en-US" dirty="0"/>
          </a:p>
          <a:p>
            <a:r>
              <a:rPr lang="en-US" dirty="0" smtClean="0"/>
              <a:t>Could you ask students to think about if they have a caring adult in their life that they’ve connected with and write down on a paper “yes” or “no.”  If they have “no” are they willing to let you be that person for them?</a:t>
            </a:r>
          </a:p>
          <a:p>
            <a:endParaRPr lang="en-US" dirty="0"/>
          </a:p>
          <a:p>
            <a:r>
              <a:rPr lang="en-US" dirty="0" smtClean="0"/>
              <a:t>How do we find those kids who lack that caring adult so they don’t fall through cracks?</a:t>
            </a:r>
          </a:p>
          <a:p>
            <a:pPr marL="0" indent="0">
              <a:buNone/>
            </a:pPr>
            <a:endParaRPr lang="en-US" dirty="0" smtClean="0"/>
          </a:p>
        </p:txBody>
      </p:sp>
    </p:spTree>
    <p:extLst>
      <p:ext uri="{BB962C8B-B14F-4D97-AF65-F5344CB8AC3E}">
        <p14:creationId xmlns:p14="http://schemas.microsoft.com/office/powerpoint/2010/main" val="76536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Agree…</a:t>
            </a:r>
            <a:endParaRPr lang="en-US" dirty="0"/>
          </a:p>
        </p:txBody>
      </p:sp>
      <p:sp>
        <p:nvSpPr>
          <p:cNvPr id="3" name="Content Placeholder 2"/>
          <p:cNvSpPr>
            <a:spLocks noGrp="1"/>
          </p:cNvSpPr>
          <p:nvPr>
            <p:ph sz="quarter" idx="1"/>
          </p:nvPr>
        </p:nvSpPr>
        <p:spPr/>
        <p:txBody>
          <a:bodyPr/>
          <a:lstStyle/>
          <a:p>
            <a:r>
              <a:rPr lang="en-US" dirty="0" smtClean="0"/>
              <a:t>Do we have a lot of students from poverty in our district?</a:t>
            </a:r>
            <a:endParaRPr lang="en-US" dirty="0"/>
          </a:p>
        </p:txBody>
      </p:sp>
    </p:spTree>
    <p:extLst>
      <p:ext uri="{BB962C8B-B14F-4D97-AF65-F5344CB8AC3E}">
        <p14:creationId xmlns:p14="http://schemas.microsoft.com/office/powerpoint/2010/main" val="2900595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33350851"/>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113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Agree…</a:t>
            </a:r>
            <a:endParaRPr lang="en-US" dirty="0"/>
          </a:p>
        </p:txBody>
      </p:sp>
      <p:sp>
        <p:nvSpPr>
          <p:cNvPr id="3" name="Content Placeholder 2"/>
          <p:cNvSpPr>
            <a:spLocks noGrp="1"/>
          </p:cNvSpPr>
          <p:nvPr>
            <p:ph sz="quarter" idx="1"/>
          </p:nvPr>
        </p:nvSpPr>
        <p:spPr/>
        <p:txBody>
          <a:bodyPr/>
          <a:lstStyle/>
          <a:p>
            <a:r>
              <a:rPr lang="en-US" dirty="0" smtClean="0"/>
              <a:t>Do we have a lot of students in our district who come from dysfunctional, stressful home lives?</a:t>
            </a:r>
          </a:p>
          <a:p>
            <a:endParaRPr lang="en-US" dirty="0"/>
          </a:p>
          <a:p>
            <a:r>
              <a:rPr lang="en-US" dirty="0" smtClean="0"/>
              <a:t>Some people refer to this as these children have experienced trauma.</a:t>
            </a:r>
            <a:endParaRPr lang="en-US" dirty="0"/>
          </a:p>
        </p:txBody>
      </p:sp>
    </p:spTree>
    <p:extLst>
      <p:ext uri="{BB962C8B-B14F-4D97-AF65-F5344CB8AC3E}">
        <p14:creationId xmlns:p14="http://schemas.microsoft.com/office/powerpoint/2010/main" val="1189276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sz="quarter" idx="1"/>
          </p:nvPr>
        </p:nvSpPr>
        <p:spPr/>
        <p:txBody>
          <a:bodyPr>
            <a:normAutofit fontScale="92500"/>
          </a:bodyPr>
          <a:lstStyle/>
          <a:p>
            <a:r>
              <a:rPr lang="en-US" dirty="0" smtClean="0"/>
              <a:t>From everything we are learning, one of the most important things that we need to do is to educate all of our staff AND all of our students about what happens to the brain when a person is stressed, nervous, anxious, etc.</a:t>
            </a:r>
          </a:p>
          <a:p>
            <a:endParaRPr lang="en-US" dirty="0"/>
          </a:p>
          <a:p>
            <a:r>
              <a:rPr lang="en-US" dirty="0"/>
              <a:t>T</a:t>
            </a:r>
            <a:r>
              <a:rPr lang="en-US" dirty="0" smtClean="0"/>
              <a:t>hen, we need to explicitly talk about things to do to help that stressed, nervous, and anxious person to become healthier and calmer.</a:t>
            </a:r>
          </a:p>
          <a:p>
            <a:endParaRPr lang="en-US" dirty="0"/>
          </a:p>
          <a:p>
            <a:r>
              <a:rPr lang="en-US" dirty="0" smtClean="0"/>
              <a:t>We can not keep this quiet.  It needs to be openly discussed with our students all the time, so they don’t feel lonely, uncertain, afraid, and even more upset.</a:t>
            </a:r>
            <a:endParaRPr lang="en-US" dirty="0"/>
          </a:p>
        </p:txBody>
      </p:sp>
    </p:spTree>
    <p:extLst>
      <p:ext uri="{BB962C8B-B14F-4D97-AF65-F5344CB8AC3E}">
        <p14:creationId xmlns:p14="http://schemas.microsoft.com/office/powerpoint/2010/main" val="3067079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Designed by Jenny Morrill, and She Teaches Elementary Students…</a:t>
            </a:r>
            <a:endParaRPr lang="en-US" dirty="0"/>
          </a:p>
        </p:txBody>
      </p:sp>
      <p:sp>
        <p:nvSpPr>
          <p:cNvPr id="3" name="Content Placeholder 2"/>
          <p:cNvSpPr>
            <a:spLocks noGrp="1"/>
          </p:cNvSpPr>
          <p:nvPr>
            <p:ph sz="quarter" idx="1"/>
          </p:nvPr>
        </p:nvSpPr>
        <p:spPr/>
        <p:txBody>
          <a:bodyPr/>
          <a:lstStyle/>
          <a:p>
            <a:r>
              <a:rPr lang="en-US" b="1" dirty="0"/>
              <a:t>Jenny designed this activity because of research cited on NPR that children with </a:t>
            </a:r>
            <a:r>
              <a:rPr lang="en-US" b="1" dirty="0" smtClean="0"/>
              <a:t>inappropriate </a:t>
            </a:r>
            <a:r>
              <a:rPr lang="en-US" b="1" dirty="0"/>
              <a:t>behaviors often don't believe they can change and, therefore, don't try to change. According to the research cited on this NPR feature, a fifteen minute lesson showing students that their brain can grow and change has had a significant impact on student attitudes.</a:t>
            </a:r>
            <a:endParaRPr lang="en-US" dirty="0"/>
          </a:p>
          <a:p>
            <a:endParaRPr lang="en-US" dirty="0"/>
          </a:p>
        </p:txBody>
      </p:sp>
    </p:spTree>
    <p:extLst>
      <p:ext uri="{BB962C8B-B14F-4D97-AF65-F5344CB8AC3E}">
        <p14:creationId xmlns:p14="http://schemas.microsoft.com/office/powerpoint/2010/main" val="3915165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1474833"/>
            <a:ext cx="8520600" cy="2618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8000" dirty="0"/>
              <a:t>STRESS</a:t>
            </a:r>
            <a:endParaRPr sz="8000" dirty="0"/>
          </a:p>
        </p:txBody>
      </p:sp>
      <p:sp>
        <p:nvSpPr>
          <p:cNvPr id="63" name="Shape 63"/>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p>
            <a:pPr marL="0" lvl="0" indent="0">
              <a:lnSpc>
                <a:spcPct val="100000"/>
              </a:lnSpc>
              <a:spcBef>
                <a:spcPts val="0"/>
              </a:spcBef>
              <a:spcAft>
                <a:spcPts val="0"/>
              </a:spcAft>
              <a:buNone/>
            </a:pPr>
            <a:r>
              <a:rPr lang="en" sz="8000" dirty="0">
                <a:latin typeface="Oswald"/>
                <a:ea typeface="Oswald"/>
                <a:cs typeface="Oswald"/>
                <a:sym typeface="Oswald"/>
              </a:rPr>
              <a:t>What do you do?</a:t>
            </a:r>
            <a:endParaRPr dirty="0"/>
          </a:p>
        </p:txBody>
      </p:sp>
      <p:sp>
        <p:nvSpPr>
          <p:cNvPr id="2" name="TextBox 1"/>
          <p:cNvSpPr txBox="1"/>
          <p:nvPr/>
        </p:nvSpPr>
        <p:spPr>
          <a:xfrm>
            <a:off x="1295400" y="6019800"/>
            <a:ext cx="5029200" cy="646331"/>
          </a:xfrm>
          <a:prstGeom prst="rect">
            <a:avLst/>
          </a:prstGeom>
          <a:solidFill>
            <a:schemeClr val="tx1"/>
          </a:solidFill>
        </p:spPr>
        <p:txBody>
          <a:bodyPr wrap="square" rtlCol="0">
            <a:spAutoFit/>
          </a:bodyPr>
          <a:lstStyle/>
          <a:p>
            <a:pPr algn="ctr"/>
            <a:r>
              <a:rPr lang="en-US" dirty="0" smtClean="0">
                <a:solidFill>
                  <a:schemeClr val="bg1"/>
                </a:solidFill>
              </a:rPr>
              <a:t>REFER TO THE SCRIPT TO USE ALONG WITH THE SLIDES</a:t>
            </a:r>
            <a:endParaRPr lang="en-US" dirty="0">
              <a:solidFill>
                <a:schemeClr val="bg1"/>
              </a:solidFill>
            </a:endParaRPr>
          </a:p>
        </p:txBody>
      </p:sp>
    </p:spTree>
    <p:extLst>
      <p:ext uri="{BB962C8B-B14F-4D97-AF65-F5344CB8AC3E}">
        <p14:creationId xmlns:p14="http://schemas.microsoft.com/office/powerpoint/2010/main" val="26073608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307</TotalTime>
  <Words>670</Words>
  <Application>Microsoft Office PowerPoint</Application>
  <PresentationFormat>On-screen Show (4:3)</PresentationFormat>
  <Paragraphs>68</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South Lewis Central School District</vt:lpstr>
      <vt:lpstr>Goals:</vt:lpstr>
      <vt:lpstr>Video</vt:lpstr>
      <vt:lpstr>Do We Agree…</vt:lpstr>
      <vt:lpstr>Yes!</vt:lpstr>
      <vt:lpstr>Do We Agree…</vt:lpstr>
      <vt:lpstr>What Do We Do?</vt:lpstr>
      <vt:lpstr>Lesson Designed by Jenny Morrill, and She Teaches Elementary Students…</vt:lpstr>
      <vt:lpstr>STRESS</vt:lpstr>
      <vt:lpstr>Writing Journal</vt:lpstr>
      <vt:lpstr>PowerPoint Presentation</vt:lpstr>
      <vt:lpstr>PowerPoint Presentation</vt:lpstr>
      <vt:lpstr>What can we do???</vt:lpstr>
      <vt:lpstr>   Why does this matter?</vt:lpstr>
      <vt:lpstr>Neuroplasticity-  exercise for your beautiful brain</vt:lpstr>
      <vt:lpstr>Why does this matter?</vt:lpstr>
      <vt:lpstr>Goals: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Press Enter</dc:creator>
  <cp:lastModifiedBy>Press Enter</cp:lastModifiedBy>
  <cp:revision>34</cp:revision>
  <cp:lastPrinted>2017-09-29T17:03:34Z</cp:lastPrinted>
  <dcterms:created xsi:type="dcterms:W3CDTF">2017-09-29T14:40:16Z</dcterms:created>
  <dcterms:modified xsi:type="dcterms:W3CDTF">2018-02-28T20:08:37Z</dcterms:modified>
</cp:coreProperties>
</file>